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Lst>
  <p:notesMasterIdLst>
    <p:notesMasterId r:id="rId39"/>
  </p:notesMasterIdLst>
  <p:sldIdLst>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76"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3C2A4-FD64-4B9F-9782-2F0DF28D2043}" type="datetimeFigureOut">
              <a:rPr lang="en-US" smtClean="0"/>
              <a:t>10/27/2021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3C9D2-7250-4892-85AB-4EE4B083B6F2}" type="slidenum">
              <a:rPr lang="en-US" smtClean="0"/>
              <a:t>‹#›</a:t>
            </a:fld>
            <a:endParaRPr lang="en-US"/>
          </a:p>
        </p:txBody>
      </p:sp>
    </p:spTree>
    <p:extLst>
      <p:ext uri="{BB962C8B-B14F-4D97-AF65-F5344CB8AC3E}">
        <p14:creationId xmlns:p14="http://schemas.microsoft.com/office/powerpoint/2010/main" val="80043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3C9D2-7250-4892-85AB-4EE4B083B6F2}" type="slidenum">
              <a:rPr lang="en-US" smtClean="0"/>
              <a:t>19</a:t>
            </a:fld>
            <a:endParaRPr lang="en-US"/>
          </a:p>
        </p:txBody>
      </p:sp>
    </p:spTree>
    <p:extLst>
      <p:ext uri="{BB962C8B-B14F-4D97-AF65-F5344CB8AC3E}">
        <p14:creationId xmlns:p14="http://schemas.microsoft.com/office/powerpoint/2010/main" val="116208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816279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069560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90215413"/>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152512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47491104"/>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87719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492337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88891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864179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345953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00"/>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620674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7516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728745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59282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62535208"/>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025624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19341049"/>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267671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667705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361537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030438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038442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98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6183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82597076"/>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07631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20220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51728851"/>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96899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68661627"/>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447225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269781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66479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121722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5990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231441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97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3203430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743863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715124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72562869"/>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0820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363680336"/>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559686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007930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881553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4685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09822786"/>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72063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965"/>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900787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355972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0221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11701120"/>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92570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29439273"/>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18634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342876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1858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259753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248991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474707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952"/>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7162097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69785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05662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73193062"/>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7332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26764870"/>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616498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7856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513067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2787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874628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135062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93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357979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738269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235558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33145426"/>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635588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74587104"/>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9064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153800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353734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482273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32369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34150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922"/>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6776650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008111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883388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925554965"/>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714082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0183394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153385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5921723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420181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515663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6725939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961072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905"/>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227379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018321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890891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782696"/>
      </p:ext>
    </p:extLst>
  </p:cSld>
  <p:clrMapOvr>
    <a:overrideClrMapping bg1="dk1" tx1="lt1" bg2="dk2" tx2="lt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4573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3612720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7978892"/>
      </p:ext>
    </p:extLst>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211370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969197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91609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69950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747908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88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7607628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576838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908009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443842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38538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4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659121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4703837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20009486"/>
      </p:ext>
    </p:extLst>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19161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321592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26256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330588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868872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870"/>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692899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54017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24709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52522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7760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9803744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9133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4657781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35389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209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19226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9082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4215266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5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46"/>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35774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21235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4929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5169936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6263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5238944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11163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01425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4113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906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37058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419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43"/>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74487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716875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79828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715064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21072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3015804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10299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376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30697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23075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59604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64228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3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81854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33107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51778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49511830"/>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55479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1788674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806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80326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677828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77457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340489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04524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33"/>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79319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106648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78219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1391483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415459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136145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378287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578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031101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7614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367775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439667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26"/>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98890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08892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90666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0197833"/>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814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093960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9989154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774501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99452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398698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891838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54853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1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36565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428633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10027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1649241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4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673646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838000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DBF5F9">
                    <a:shade val="90000"/>
                  </a:srgbClr>
                </a:solidFill>
              </a:rPr>
              <a:pPr/>
              <a:t>10/27/2021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62307385"/>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97938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98507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874944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418020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514127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4"/>
            <a:ext cx="609600" cy="273844"/>
          </a:xfrm>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5010"/>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587951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645781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2540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0642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840966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16272330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5770115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87997071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7199327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771581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8116268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977585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68129056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99540754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106640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9527421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276789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1458345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6661743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3764616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7915143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7"/>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88300E-F01A-411F-8DEE-2FF7DF9D29E6}" type="datetimeFigureOut">
              <a:rPr lang="en-US" smtClean="0">
                <a:solidFill>
                  <a:srgbClr val="04617B">
                    <a:shade val="90000"/>
                  </a:srgbClr>
                </a:solidFill>
              </a:rPr>
              <a:pPr/>
              <a:t>10/27/2021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BEBC2C-DEE4-4F38-A17E-392922A14CB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96128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0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629400" y="4572000"/>
            <a:ext cx="2286000" cy="369332"/>
          </a:xfrm>
          <a:prstGeom prst="rect">
            <a:avLst/>
          </a:prstGeom>
          <a:noFill/>
        </p:spPr>
        <p:txBody>
          <a:bodyPr wrap="square" rtlCol="0">
            <a:spAutoFit/>
          </a:bodyPr>
          <a:lstStyle/>
          <a:p>
            <a:r>
              <a:rPr lang="en-US" i="1" dirty="0">
                <a:solidFill>
                  <a:srgbClr val="0070C0"/>
                </a:solidFill>
                <a:latin typeface="Times New Roman" pitchFamily="18" charset="0"/>
                <a:cs typeface="Times New Roman" pitchFamily="18" charset="0"/>
              </a:rPr>
              <a:t>GV: </a:t>
            </a:r>
            <a:r>
              <a:rPr lang="en-US" i="1" dirty="0" err="1">
                <a:solidFill>
                  <a:srgbClr val="0070C0"/>
                </a:solidFill>
                <a:latin typeface="Times New Roman" pitchFamily="18" charset="0"/>
                <a:cs typeface="Times New Roman" pitchFamily="18" charset="0"/>
              </a:rPr>
              <a:t>Đặng</a:t>
            </a:r>
            <a:r>
              <a:rPr lang="en-US" i="1" dirty="0">
                <a:solidFill>
                  <a:srgbClr val="0070C0"/>
                </a:solidFill>
                <a:latin typeface="Times New Roman" pitchFamily="18" charset="0"/>
                <a:cs typeface="Times New Roman" pitchFamily="18" charset="0"/>
              </a:rPr>
              <a:t> </a:t>
            </a:r>
            <a:r>
              <a:rPr lang="en-US" i="1" dirty="0" err="1">
                <a:solidFill>
                  <a:srgbClr val="0070C0"/>
                </a:solidFill>
                <a:latin typeface="Times New Roman" pitchFamily="18" charset="0"/>
                <a:cs typeface="Times New Roman" pitchFamily="18" charset="0"/>
              </a:rPr>
              <a:t>Thanh</a:t>
            </a:r>
            <a:r>
              <a:rPr lang="en-US" i="1" dirty="0">
                <a:solidFill>
                  <a:srgbClr val="0070C0"/>
                </a:solidFill>
                <a:latin typeface="Times New Roman" pitchFamily="18" charset="0"/>
                <a:cs typeface="Times New Roman" pitchFamily="18" charset="0"/>
              </a:rPr>
              <a:t> </a:t>
            </a:r>
            <a:r>
              <a:rPr lang="en-US" i="1" dirty="0" err="1">
                <a:solidFill>
                  <a:srgbClr val="0070C0"/>
                </a:solidFill>
                <a:latin typeface="Times New Roman" pitchFamily="18" charset="0"/>
                <a:cs typeface="Times New Roman" pitchFamily="18" charset="0"/>
              </a:rPr>
              <a:t>Hải</a:t>
            </a:r>
            <a:endParaRPr lang="en-US" i="1" dirty="0">
              <a:solidFill>
                <a:srgbClr val="0070C0"/>
              </a:solidFill>
              <a:latin typeface="Times New Roman" pitchFamily="18" charset="0"/>
              <a:cs typeface="Times New Roman" pitchFamily="18" charset="0"/>
            </a:endParaRPr>
          </a:p>
        </p:txBody>
      </p:sp>
      <p:sp>
        <p:nvSpPr>
          <p:cNvPr id="4" name="TextBox 3"/>
          <p:cNvSpPr txBox="1"/>
          <p:nvPr/>
        </p:nvSpPr>
        <p:spPr>
          <a:xfrm>
            <a:off x="24319" y="866180"/>
            <a:ext cx="8991600" cy="2862322"/>
          </a:xfrm>
          <a:prstGeom prst="rect">
            <a:avLst/>
          </a:prstGeom>
          <a:noFill/>
        </p:spPr>
        <p:txBody>
          <a:bodyPr wrap="square" rtlCol="0">
            <a:spAutoFit/>
          </a:bodyPr>
          <a:lstStyle/>
          <a:p>
            <a:pPr algn="ctr"/>
            <a:r>
              <a:rPr lang="en-US" sz="6000" dirty="0">
                <a:solidFill>
                  <a:srgbClr val="FF0000"/>
                </a:solidFill>
                <a:latin typeface="Times New Roman" pitchFamily="18" charset="0"/>
                <a:cs typeface="Times New Roman" pitchFamily="18" charset="0"/>
              </a:rPr>
              <a:t>KIẾN THỨC CƠ BẢN VỀ </a:t>
            </a:r>
            <a:r>
              <a:rPr lang="vi-VN" sz="6000" dirty="0">
                <a:solidFill>
                  <a:srgbClr val="FF0000"/>
                </a:solidFill>
                <a:cs typeface="Times New Roman" pitchFamily="18" charset="0"/>
              </a:rPr>
              <a:t> CÔNG TÁC </a:t>
            </a:r>
            <a:r>
              <a:rPr lang="en-US" sz="6000" dirty="0">
                <a:solidFill>
                  <a:srgbClr val="FF0000"/>
                </a:solidFill>
                <a:latin typeface="Times New Roman" pitchFamily="18" charset="0"/>
                <a:cs typeface="Times New Roman" pitchFamily="18" charset="0"/>
              </a:rPr>
              <a:t>PHÒNG KHÔNG NHÂN DÂN</a:t>
            </a:r>
          </a:p>
        </p:txBody>
      </p:sp>
      <p:sp>
        <p:nvSpPr>
          <p:cNvPr id="5" name="TextBox 4"/>
          <p:cNvSpPr txBox="1"/>
          <p:nvPr/>
        </p:nvSpPr>
        <p:spPr>
          <a:xfrm>
            <a:off x="3733800" y="409541"/>
            <a:ext cx="1524000" cy="584775"/>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3</a:t>
            </a:r>
          </a:p>
        </p:txBody>
      </p:sp>
    </p:spTree>
    <p:extLst>
      <p:ext uri="{BB962C8B-B14F-4D97-AF65-F5344CB8AC3E}">
        <p14:creationId xmlns:p14="http://schemas.microsoft.com/office/powerpoint/2010/main" val="8038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622571"/>
            <a:ext cx="79248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400" y="210314"/>
            <a:ext cx="7048500" cy="461665"/>
          </a:xfrm>
          <a:prstGeom prst="rect">
            <a:avLst/>
          </a:prstGeom>
          <a:noFill/>
        </p:spPr>
        <p:txBody>
          <a:bodyPr wrap="square" rtlCol="0">
            <a:spAutoFit/>
          </a:bodyPr>
          <a:lstStyle/>
          <a:p>
            <a:r>
              <a:rPr lang="vi-VN" sz="2400" dirty="0">
                <a:solidFill>
                  <a:srgbClr val="FF0000"/>
                </a:solidFill>
              </a:rPr>
              <a:t>Hệ thống phòng không tằm ngắn mới của lục quân Mỹ</a:t>
            </a:r>
            <a:endParaRPr lang="en-US" sz="2400" dirty="0">
              <a:solidFill>
                <a:srgbClr val="FF0000"/>
              </a:solidFill>
            </a:endParaRPr>
          </a:p>
        </p:txBody>
      </p:sp>
    </p:spTree>
    <p:extLst>
      <p:ext uri="{BB962C8B-B14F-4D97-AF65-F5344CB8AC3E}">
        <p14:creationId xmlns:p14="http://schemas.microsoft.com/office/powerpoint/2010/main" val="354518656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8" y="666752"/>
            <a:ext cx="4495802" cy="441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66752"/>
            <a:ext cx="4476750" cy="441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1096" y="57150"/>
            <a:ext cx="6019800" cy="707886"/>
          </a:xfrm>
          <a:prstGeom prst="rect">
            <a:avLst/>
          </a:prstGeom>
          <a:noFill/>
        </p:spPr>
        <p:txBody>
          <a:bodyPr wrap="square" rtlCol="0">
            <a:spAutoFit/>
          </a:bodyPr>
          <a:lstStyle/>
          <a:p>
            <a:r>
              <a:rPr lang="vi-VN" sz="4000" dirty="0">
                <a:solidFill>
                  <a:prstClr val="black"/>
                </a:solidFill>
              </a:rPr>
              <a:t>Máy bay tàng hình</a:t>
            </a:r>
            <a:endParaRPr lang="en-US" sz="4000" dirty="0">
              <a:solidFill>
                <a:prstClr val="black"/>
              </a:solidFill>
            </a:endParaRPr>
          </a:p>
        </p:txBody>
      </p:sp>
    </p:spTree>
    <p:extLst>
      <p:ext uri="{BB962C8B-B14F-4D97-AF65-F5344CB8AC3E}">
        <p14:creationId xmlns:p14="http://schemas.microsoft.com/office/powerpoint/2010/main" val="42127081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9" y="590550"/>
            <a:ext cx="422423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22930" y="90857"/>
            <a:ext cx="3200400" cy="584775"/>
          </a:xfrm>
          <a:prstGeom prst="rect">
            <a:avLst/>
          </a:prstGeom>
          <a:noFill/>
        </p:spPr>
        <p:txBody>
          <a:bodyPr wrap="square" rtlCol="0">
            <a:spAutoFit/>
          </a:bodyPr>
          <a:lstStyle/>
          <a:p>
            <a:r>
              <a:rPr lang="vi-VN" sz="3200" dirty="0">
                <a:solidFill>
                  <a:prstClr val="black"/>
                </a:solidFill>
              </a:rPr>
              <a:t>Tên lửa</a:t>
            </a:r>
            <a:endParaRPr lang="en-US" sz="3200" dirty="0">
              <a:solidFill>
                <a:prstClr val="black"/>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90550"/>
            <a:ext cx="4648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2633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718"/>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4" name="TextBox 3"/>
          <p:cNvSpPr txBox="1"/>
          <p:nvPr/>
        </p:nvSpPr>
        <p:spPr>
          <a:xfrm>
            <a:off x="152400" y="285750"/>
            <a:ext cx="8915400" cy="4093428"/>
          </a:xfrm>
          <a:prstGeom prst="rect">
            <a:avLst/>
          </a:prstGeom>
          <a:noFill/>
        </p:spPr>
        <p:txBody>
          <a:bodyPr wrap="square" rtlCol="0">
            <a:spAutoFit/>
          </a:bodyPr>
          <a:lstStyle/>
          <a:p>
            <a:r>
              <a:rPr lang="vi-VN" sz="3200" b="1" dirty="0">
                <a:solidFill>
                  <a:prstClr val="black"/>
                </a:solidFill>
              </a:rPr>
              <a:t>b</a:t>
            </a:r>
            <a:r>
              <a:rPr lang="vi-VN" sz="3200" b="1" dirty="0">
                <a:solidFill>
                  <a:prstClr val="black"/>
                </a:solidFill>
                <a:cs typeface="Times New Roman" pitchFamily="18" charset="0"/>
              </a:rPr>
              <a:t>. Phát triển về lực lượng:</a:t>
            </a:r>
            <a:endParaRPr lang="en-US" sz="3200" b="1" dirty="0">
              <a:solidFill>
                <a:prstClr val="black"/>
              </a:solidFill>
              <a:latin typeface="Times New Roman" pitchFamily="18" charset="0"/>
              <a:cs typeface="Times New Roman" pitchFamily="18" charset="0"/>
            </a:endParaRPr>
          </a:p>
          <a:p>
            <a:r>
              <a:rPr lang="vi-VN" sz="3200" dirty="0">
                <a:solidFill>
                  <a:prstClr val="black"/>
                </a:solidFill>
                <a:cs typeface="Times New Roman" pitchFamily="18" charset="0"/>
              </a:rPr>
              <a:t>- Tinh gọn, đa năng, cơ động, hiệu quả.</a:t>
            </a:r>
          </a:p>
          <a:p>
            <a:r>
              <a:rPr lang="vi-VN" sz="3200" dirty="0">
                <a:solidFill>
                  <a:prstClr val="black"/>
                </a:solidFill>
                <a:cs typeface="Times New Roman" pitchFamily="18" charset="0"/>
              </a:rPr>
              <a:t>- Tính tổng thể cao.</a:t>
            </a:r>
          </a:p>
          <a:p>
            <a:r>
              <a:rPr lang="en-US" sz="3200" dirty="0">
                <a:solidFill>
                  <a:prstClr val="black"/>
                </a:solidFill>
                <a:latin typeface="Times New Roman" pitchFamily="18" charset="0"/>
                <a:cs typeface="Times New Roman" pitchFamily="18" charset="0"/>
              </a:rPr>
              <a:t>- </a:t>
            </a:r>
            <a:r>
              <a:rPr lang="vi-VN" sz="3200" dirty="0">
                <a:solidFill>
                  <a:prstClr val="black"/>
                </a:solidFill>
                <a:cs typeface="Times New Roman" pitchFamily="18" charset="0"/>
              </a:rPr>
              <a:t>Cơ cấu hợp lý, cân đối.</a:t>
            </a:r>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r>
              <a:rPr lang="vi-VN" sz="3200" dirty="0">
                <a:solidFill>
                  <a:prstClr val="black"/>
                </a:solidFill>
                <a:cs typeface="Times New Roman" pitchFamily="18" charset="0"/>
              </a:rPr>
              <a:t>Có khả </a:t>
            </a:r>
            <a:r>
              <a:rPr lang="vi-VN" sz="3600" dirty="0">
                <a:solidFill>
                  <a:prstClr val="black"/>
                </a:solidFill>
                <a:cs typeface="Times New Roman" pitchFamily="18" charset="0"/>
              </a:rPr>
              <a:t>năng</a:t>
            </a:r>
            <a:r>
              <a:rPr lang="vi-VN" sz="3200" dirty="0">
                <a:solidFill>
                  <a:prstClr val="black"/>
                </a:solidFill>
                <a:cs typeface="Times New Roman" pitchFamily="18" charset="0"/>
              </a:rPr>
              <a:t> độc lập tổ chức thực hiện nhiệm vụ.</a:t>
            </a:r>
            <a:endParaRPr lang="en-US" sz="3200" dirty="0">
              <a:solidFill>
                <a:prstClr val="black"/>
              </a:solidFill>
              <a:latin typeface="Times New Roman" pitchFamily="18" charset="0"/>
              <a:cs typeface="Times New Roman" pitchFamily="18" charset="0"/>
            </a:endParaRPr>
          </a:p>
          <a:p>
            <a:r>
              <a:rPr lang="en-US" sz="3200" b="1" dirty="0">
                <a:solidFill>
                  <a:prstClr val="black"/>
                </a:solidFill>
                <a:latin typeface="Times New Roman" pitchFamily="18" charset="0"/>
                <a:cs typeface="Times New Roman" pitchFamily="18" charset="0"/>
              </a:rPr>
              <a:t>c. </a:t>
            </a:r>
            <a:r>
              <a:rPr lang="en-US" sz="3200" b="1" dirty="0" err="1">
                <a:solidFill>
                  <a:prstClr val="black"/>
                </a:solidFill>
                <a:latin typeface="Times New Roman" pitchFamily="18" charset="0"/>
                <a:cs typeface="Times New Roman" pitchFamily="18" charset="0"/>
              </a:rPr>
              <a:t>Phát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triển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về</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nghệ</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thuật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chiến</a:t>
            </a:r>
            <a:r>
              <a:rPr lang="en-US" sz="3200" b="1" dirty="0">
                <a:solidFill>
                  <a:prstClr val="black"/>
                </a:solidFill>
                <a:latin typeface="Times New Roman" pitchFamily="18" charset="0"/>
                <a:cs typeface="Times New Roman" pitchFamily="18" charset="0"/>
              </a:rPr>
              <a:t>:</a:t>
            </a: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kiểu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mới</a:t>
            </a:r>
            <a:r>
              <a:rPr lang="en-US" sz="3200"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chiến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với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nguyên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sau</a:t>
            </a:r>
            <a:r>
              <a:rPr lang="en-US" sz="32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5760789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ircle(in)">
                                      <p:cBhvr>
                                        <p:cTn id="18" dur="2000"/>
                                        <p:tgtEl>
                                          <p:spTgt spid="4">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circle(in)">
                                      <p:cBhvr>
                                        <p:cTn id="21" dur="20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additive="base">
                                        <p:cTn id="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705"/>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4" name="TextBox 3"/>
          <p:cNvSpPr txBox="1"/>
          <p:nvPr/>
        </p:nvSpPr>
        <p:spPr>
          <a:xfrm>
            <a:off x="304800" y="398408"/>
            <a:ext cx="8686800" cy="4801314"/>
          </a:xfrm>
          <a:prstGeom prst="rect">
            <a:avLst/>
          </a:prstGeom>
          <a:noFill/>
        </p:spPr>
        <p:txBody>
          <a:bodyPr wrap="square" rtlCol="0">
            <a:spAutoFit/>
          </a:bodyPr>
          <a:lstStyle/>
          <a:p>
            <a:r>
              <a:rPr lang="vi-VN" sz="3600" dirty="0">
                <a:solidFill>
                  <a:prstClr val="black"/>
                </a:solidFill>
                <a:cs typeface="Times New Roman" pitchFamily="18" charset="0"/>
              </a:rPr>
              <a:t>+ Tiến công hoả lực ngoài phạm vi biên giới, vùng trời, vùng biển của một quốc gia, tránh được thương vong về sinh lực.</a:t>
            </a:r>
            <a:endParaRPr lang="en-US" sz="3600" dirty="0">
              <a:solidFill>
                <a:prstClr val="black"/>
              </a:solidFill>
              <a:latin typeface="Times New Roman" pitchFamily="18" charset="0"/>
              <a:cs typeface="Times New Roman" pitchFamily="18" charset="0"/>
            </a:endParaRPr>
          </a:p>
          <a:p>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Tiến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hoả</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lực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phụ</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thuộc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nhiều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gian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thời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gian</a:t>
            </a:r>
            <a:r>
              <a:rPr lang="en-US" sz="3600" dirty="0">
                <a:solidFill>
                  <a:prstClr val="black"/>
                </a:solidFill>
                <a:latin typeface="Times New Roman" pitchFamily="18" charset="0"/>
                <a:cs typeface="Times New Roman" pitchFamily="18" charset="0"/>
              </a:rPr>
              <a:t>.</a:t>
            </a:r>
          </a:p>
          <a:p>
            <a:r>
              <a:rPr lang="vi-VN" sz="3600" dirty="0">
                <a:solidFill>
                  <a:prstClr val="black"/>
                </a:solidFill>
                <a:cs typeface="Times New Roman" pitchFamily="18" charset="0"/>
              </a:rPr>
              <a:t>+ Tiến công hoả lực không cần đưa quân đi chiếm đất, nhưng áp đặt được mục đích chính trị.</a:t>
            </a:r>
            <a:endParaRPr lang="en-US" sz="3600" dirty="0">
              <a:solidFill>
                <a:prstClr val="black"/>
              </a:solidFill>
              <a:latin typeface="Times New Roman" pitchFamily="18" charset="0"/>
              <a:cs typeface="Times New Roman" pitchFamily="18" charset="0"/>
            </a:endParaRPr>
          </a:p>
          <a:p>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04825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691"/>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4" name="TextBox 3"/>
          <p:cNvSpPr txBox="1"/>
          <p:nvPr/>
        </p:nvSpPr>
        <p:spPr>
          <a:xfrm>
            <a:off x="152400" y="191357"/>
            <a:ext cx="8928370" cy="5001369"/>
          </a:xfrm>
          <a:prstGeom prst="rect">
            <a:avLst/>
          </a:prstGeom>
          <a:noFill/>
        </p:spPr>
        <p:txBody>
          <a:bodyPr wrap="square" rtlCol="0">
            <a:spAutoFit/>
          </a:bodyPr>
          <a:lstStyle/>
          <a:p>
            <a:r>
              <a:rPr lang="vi-VN" sz="3600" b="1" u="sng" dirty="0">
                <a:solidFill>
                  <a:prstClr val="black"/>
                </a:solidFill>
                <a:cs typeface="Times New Roman" pitchFamily="18" charset="0"/>
              </a:rPr>
              <a:t>2. Phương thức tiến hành tiến công hoả lực đối với nước ta</a:t>
            </a:r>
            <a:endParaRPr lang="en-US" sz="3600" b="1" u="sng" dirty="0">
              <a:solidFill>
                <a:prstClr val="black"/>
              </a:solidFill>
              <a:latin typeface="Times New Roman" pitchFamily="18" charset="0"/>
              <a:cs typeface="Times New Roman" pitchFamily="18" charset="0"/>
            </a:endParaRPr>
          </a:p>
          <a:p>
            <a:pPr marL="342900" indent="-342900">
              <a:buFontTx/>
              <a:buAutoNum type="alphaLcPeriod"/>
            </a:pPr>
            <a:r>
              <a:rPr lang="en-US" sz="3600" dirty="0" err="1">
                <a:solidFill>
                  <a:prstClr val="black"/>
                </a:solidFill>
                <a:latin typeface="Times New Roman" pitchFamily="18" charset="0"/>
                <a:cs typeface="Times New Roman" pitchFamily="18" charset="0"/>
              </a:rPr>
              <a:t>Tiến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từ</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xa</a:t>
            </a:r>
            <a:r>
              <a:rPr lang="en-US" sz="3600" dirty="0">
                <a:solidFill>
                  <a:prstClr val="black"/>
                </a:solidFill>
                <a:latin typeface="Times New Roman" pitchFamily="18" charset="0"/>
                <a:cs typeface="Times New Roman" pitchFamily="18" charset="0"/>
              </a:rPr>
              <a:t> “phi </a:t>
            </a:r>
            <a:r>
              <a:rPr lang="en-US" sz="3600" dirty="0" err="1">
                <a:solidFill>
                  <a:prstClr val="black"/>
                </a:solidFill>
                <a:latin typeface="Times New Roman" pitchFamily="18" charset="0"/>
                <a:cs typeface="Times New Roman" pitchFamily="18" charset="0"/>
              </a:rPr>
              <a:t>tiếp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xúc</a:t>
            </a:r>
            <a:r>
              <a:rPr lang="en-US" sz="3600" dirty="0">
                <a:solidFill>
                  <a:prstClr val="black"/>
                </a:solidFill>
                <a:latin typeface="Times New Roman" pitchFamily="18" charset="0"/>
                <a:cs typeface="Times New Roman" pitchFamily="18" charset="0"/>
              </a:rPr>
              <a:t>”.</a:t>
            </a:r>
          </a:p>
          <a:p>
            <a:r>
              <a:rPr lang="vi-VN" sz="3600" dirty="0">
                <a:solidFill>
                  <a:prstClr val="black"/>
                </a:solidFill>
                <a:cs typeface="Times New Roman" pitchFamily="18" charset="0"/>
              </a:rPr>
              <a:t>b. Đánh đêm bay thấp, sử dụng phương tiện tàng hình, tác chiến điện tử mạnh, đánh từng đợt lớn kết hợp đánh nhỏ lẻ liên tục ngày đêm. </a:t>
            </a:r>
            <a:endParaRPr lang="en-US" sz="3600" dirty="0">
              <a:solidFill>
                <a:prstClr val="black"/>
              </a:solidFill>
              <a:latin typeface="Times New Roman" pitchFamily="18" charset="0"/>
              <a:cs typeface="Times New Roman" pitchFamily="18" charset="0"/>
            </a:endParaRPr>
          </a:p>
          <a:p>
            <a:r>
              <a:rPr lang="vi-VN" sz="3600" dirty="0">
                <a:solidFill>
                  <a:prstClr val="black"/>
                </a:solidFill>
                <a:cs typeface="Times New Roman" pitchFamily="18" charset="0"/>
              </a:rPr>
              <a:t>c. Sử dụng vũ khí chính xác công nghệ cao đánh vào các mục tiêu trọng yếu</a:t>
            </a:r>
            <a:endParaRPr lang="en-US" sz="3600" dirty="0">
              <a:solidFill>
                <a:prstClr val="black"/>
              </a:solidFill>
              <a:latin typeface="Times New Roman" pitchFamily="18" charset="0"/>
              <a:cs typeface="Times New Roman" pitchFamily="18" charset="0"/>
            </a:endParaRPr>
          </a:p>
          <a:p>
            <a:pPr marL="285750" indent="-285750">
              <a:buFontTx/>
              <a:buChar char="-"/>
            </a:pPr>
            <a:endParaRPr lang="en-US" sz="3100" dirty="0">
              <a:solidFill>
                <a:prstClr val="black"/>
              </a:solidFill>
            </a:endParaRPr>
          </a:p>
        </p:txBody>
      </p:sp>
    </p:spTree>
    <p:extLst>
      <p:ext uri="{BB962C8B-B14F-4D97-AF65-F5344CB8AC3E}">
        <p14:creationId xmlns:p14="http://schemas.microsoft.com/office/powerpoint/2010/main" val="11344313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14350"/>
            <a:ext cx="78486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85200"/>
            <a:ext cx="3505200" cy="461665"/>
          </a:xfrm>
          <a:prstGeom prst="rect">
            <a:avLst/>
          </a:prstGeom>
          <a:noFill/>
        </p:spPr>
        <p:txBody>
          <a:bodyPr wrap="square" rtlCol="0">
            <a:spAutoFit/>
          </a:bodyPr>
          <a:lstStyle/>
          <a:p>
            <a:r>
              <a:rPr lang="en-US" sz="2400" dirty="0" err="1">
                <a:solidFill>
                  <a:prstClr val="black"/>
                </a:solidFill>
                <a:latin typeface="Times New Roman" pitchFamily="18" charset="0"/>
                <a:cs typeface="Times New Roman" pitchFamily="18" charset="0"/>
              </a:rPr>
              <a:t>Hệ</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thống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phòng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không</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59869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971587"/>
            <a:ext cx="4648199" cy="394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971550"/>
            <a:ext cx="4385552"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7000" y="285750"/>
            <a:ext cx="3657600" cy="523220"/>
          </a:xfrm>
          <a:prstGeom prst="rect">
            <a:avLst/>
          </a:prstGeom>
          <a:noFill/>
        </p:spPr>
        <p:txBody>
          <a:bodyPr wrap="square" rtlCol="0">
            <a:spAutoFit/>
          </a:bodyPr>
          <a:lstStyle/>
          <a:p>
            <a:r>
              <a:rPr lang="en-US" sz="2800" dirty="0" err="1">
                <a:solidFill>
                  <a:prstClr val="black"/>
                </a:solidFill>
                <a:latin typeface="Times New Roman" pitchFamily="18" charset="0"/>
                <a:cs typeface="Times New Roman" pitchFamily="18" charset="0"/>
              </a:rPr>
              <a:t>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phòng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36173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641"/>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4" name="TextBox 3"/>
          <p:cNvSpPr txBox="1"/>
          <p:nvPr/>
        </p:nvSpPr>
        <p:spPr>
          <a:xfrm>
            <a:off x="762000" y="628650"/>
            <a:ext cx="7239000" cy="3970318"/>
          </a:xfrm>
          <a:prstGeom prst="rect">
            <a:avLst/>
          </a:prstGeom>
          <a:noFill/>
        </p:spPr>
        <p:txBody>
          <a:bodyPr wrap="square" rtlCol="0">
            <a:spAutoFit/>
          </a:bodyPr>
          <a:lstStyle/>
          <a:p>
            <a:r>
              <a:rPr lang="vi-VN" sz="3600" dirty="0">
                <a:solidFill>
                  <a:prstClr val="black"/>
                </a:solidFill>
              </a:rPr>
              <a:t>Chia đợt và các mục tiêu đánh:</a:t>
            </a:r>
          </a:p>
          <a:p>
            <a:r>
              <a:rPr lang="vi-VN" sz="3600" dirty="0">
                <a:solidFill>
                  <a:prstClr val="black"/>
                </a:solidFill>
              </a:rPr>
              <a:t>+ Đợt 1:  Đánh các lực lượng phòng không,</a:t>
            </a:r>
          </a:p>
          <a:p>
            <a:r>
              <a:rPr lang="vi-VN" sz="3600" dirty="0">
                <a:solidFill>
                  <a:prstClr val="black"/>
                </a:solidFill>
              </a:rPr>
              <a:t>+ Đợt 2:  Đánh các mục tiêu trọng yếu, cơ quan đầu não.</a:t>
            </a:r>
          </a:p>
          <a:p>
            <a:r>
              <a:rPr lang="vi-VN" sz="3600" dirty="0">
                <a:solidFill>
                  <a:prstClr val="black"/>
                </a:solidFill>
              </a:rPr>
              <a:t>+ Đợt 3:  Đánh vào các mục tiêu quân sự</a:t>
            </a:r>
          </a:p>
        </p:txBody>
      </p:sp>
    </p:spTree>
    <p:extLst>
      <p:ext uri="{BB962C8B-B14F-4D97-AF65-F5344CB8AC3E}">
        <p14:creationId xmlns:p14="http://schemas.microsoft.com/office/powerpoint/2010/main" val="2356454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circle(in)">
                                      <p:cBhvr>
                                        <p:cTn id="25"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623"/>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4" name="TextBox 3"/>
          <p:cNvSpPr txBox="1"/>
          <p:nvPr/>
        </p:nvSpPr>
        <p:spPr>
          <a:xfrm>
            <a:off x="76200" y="191090"/>
            <a:ext cx="9067800" cy="4955203"/>
          </a:xfrm>
          <a:prstGeom prst="rect">
            <a:avLst/>
          </a:prstGeom>
          <a:noFill/>
        </p:spPr>
        <p:txBody>
          <a:bodyPr wrap="square" rtlCol="0">
            <a:spAutoFit/>
          </a:bodyPr>
          <a:lstStyle/>
          <a:p>
            <a:pPr marL="285750" indent="-285750">
              <a:buFontTx/>
              <a:buChar char="-"/>
            </a:pPr>
            <a:r>
              <a:rPr lang="vi-VN" sz="3500" dirty="0">
                <a:solidFill>
                  <a:prstClr val="black"/>
                </a:solidFill>
              </a:rPr>
              <a:t>Thủ đoạn hoạt động:</a:t>
            </a:r>
          </a:p>
          <a:p>
            <a:r>
              <a:rPr lang="vi-VN" sz="3500" dirty="0">
                <a:solidFill>
                  <a:prstClr val="black"/>
                </a:solidFill>
              </a:rPr>
              <a:t>+ Tổ chức trinh sát nắm chắc các mục tiêu định tiến công và tình hình để tạo bất ngờ.</a:t>
            </a:r>
          </a:p>
          <a:p>
            <a:r>
              <a:rPr lang="vi-VN" sz="3500" dirty="0">
                <a:solidFill>
                  <a:prstClr val="black"/>
                </a:solidFill>
              </a:rPr>
              <a:t>+ Sử dụng tổng hợp các loại phương tiện trang bị</a:t>
            </a:r>
          </a:p>
          <a:p>
            <a:r>
              <a:rPr lang="vi-VN" sz="3500" dirty="0">
                <a:solidFill>
                  <a:prstClr val="black"/>
                </a:solidFill>
              </a:rPr>
              <a:t>+ Sử dụng hệ thống chỉ huy, tình báo, thông tin hiên đại.</a:t>
            </a:r>
          </a:p>
          <a:p>
            <a:r>
              <a:rPr lang="vi-VN" sz="3500" dirty="0">
                <a:solidFill>
                  <a:prstClr val="black"/>
                </a:solidFill>
              </a:rPr>
              <a:t>+ Kết hợp tiến công hoả lực với các hoạt động bạo loạn lật đổ, tình báo, ngoại giao, kinh tế... </a:t>
            </a:r>
          </a:p>
          <a:p>
            <a:endParaRPr lang="en-US" sz="3600" dirty="0">
              <a:solidFill>
                <a:prstClr val="black"/>
              </a:solidFill>
            </a:endParaRPr>
          </a:p>
        </p:txBody>
      </p:sp>
    </p:spTree>
    <p:extLst>
      <p:ext uri="{BB962C8B-B14F-4D97-AF65-F5344CB8AC3E}">
        <p14:creationId xmlns:p14="http://schemas.microsoft.com/office/powerpoint/2010/main" val="2426660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801"/>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5" name="TextBox 4"/>
          <p:cNvSpPr txBox="1"/>
          <p:nvPr/>
        </p:nvSpPr>
        <p:spPr>
          <a:xfrm>
            <a:off x="990600" y="628650"/>
            <a:ext cx="7543800" cy="4278094"/>
          </a:xfrm>
          <a:prstGeom prst="rect">
            <a:avLst/>
          </a:prstGeom>
          <a:noFill/>
        </p:spPr>
        <p:txBody>
          <a:bodyPr wrap="square" rtlCol="0">
            <a:spAutoFit/>
          </a:bodyPr>
          <a:lstStyle/>
          <a:p>
            <a:pPr marL="400050" indent="-400050">
              <a:buFontTx/>
              <a:buAutoNum type="romanUcPeriod"/>
            </a:pPr>
            <a:r>
              <a:rPr lang="en-US" sz="2800" b="1" dirty="0">
                <a:solidFill>
                  <a:srgbClr val="FF0000"/>
                </a:solidFill>
                <a:latin typeface="Times New Roman" pitchFamily="18" charset="0"/>
                <a:cs typeface="Times New Roman" pitchFamily="18" charset="0"/>
              </a:rPr>
              <a:t>SỰ HÌNH THÀNH VÀ PHÁT TRIỂN CÔNG TÁC PHÒNG KHÔNG NHÂN DÂN</a:t>
            </a:r>
          </a:p>
          <a:p>
            <a:r>
              <a:rPr lang="en-US" sz="3600" b="1" u="sng" dirty="0">
                <a:solidFill>
                  <a:prstClr val="black"/>
                </a:solidFill>
                <a:latin typeface="Times New Roman" pitchFamily="18" charset="0"/>
                <a:cs typeface="Times New Roman" pitchFamily="18" charset="0"/>
              </a:rPr>
              <a:t>1. </a:t>
            </a:r>
            <a:r>
              <a:rPr lang="en-US" sz="3600" b="1" u="sng" dirty="0" err="1">
                <a:solidFill>
                  <a:prstClr val="black"/>
                </a:solidFill>
                <a:latin typeface="Times New Roman" pitchFamily="18" charset="0"/>
                <a:cs typeface="Times New Roman" pitchFamily="18" charset="0"/>
              </a:rPr>
              <a:t>Khái</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niệm</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chung</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về</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phòng</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không</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nhân</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dân</a:t>
            </a:r>
            <a:endParaRPr lang="en-US" sz="3600" b="1" u="sng" dirty="0">
              <a:solidFill>
                <a:prstClr val="black"/>
              </a:solidFill>
              <a:latin typeface="Times New Roman" pitchFamily="18" charset="0"/>
              <a:cs typeface="Times New Roman" pitchFamily="18" charset="0"/>
            </a:endParaRPr>
          </a:p>
          <a:p>
            <a:r>
              <a:rPr lang="vi-VN" sz="3600" dirty="0">
                <a:solidFill>
                  <a:prstClr val="black"/>
                </a:solidFill>
                <a:cs typeface="Times New Roman" pitchFamily="18" charset="0"/>
              </a:rPr>
              <a:t>Là tổng hợp các biện pháp và hoạt động của quần chúng nhân dân nhằm đối phó với các cuộc tiến công hoả lực bằng đường không của địch.</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04648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circle(in)">
                                      <p:cBhvr>
                                        <p:cTn id="13" dur="2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799"/>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4" name="TextBox 3"/>
          <p:cNvSpPr txBox="1"/>
          <p:nvPr/>
        </p:nvSpPr>
        <p:spPr>
          <a:xfrm>
            <a:off x="0" y="231396"/>
            <a:ext cx="9220200" cy="5139869"/>
          </a:xfrm>
          <a:prstGeom prst="rect">
            <a:avLst/>
          </a:prstGeom>
          <a:noFill/>
        </p:spPr>
        <p:txBody>
          <a:bodyPr wrap="square" rtlCol="0">
            <a:spAutoFit/>
          </a:bodyPr>
          <a:lstStyle/>
          <a:p>
            <a:r>
              <a:rPr lang="en-US" sz="3200" b="1" u="sng" dirty="0">
                <a:solidFill>
                  <a:prstClr val="black"/>
                </a:solidFill>
                <a:latin typeface="Times New Roman" pitchFamily="18" charset="0"/>
                <a:cs typeface="Times New Roman" pitchFamily="18" charset="0"/>
              </a:rPr>
              <a:t>2. </a:t>
            </a:r>
            <a:r>
              <a:rPr lang="en-US" sz="3200" b="1" u="sng" dirty="0" err="1">
                <a:solidFill>
                  <a:prstClr val="black"/>
                </a:solidFill>
                <a:latin typeface="Times New Roman" pitchFamily="18" charset="0"/>
                <a:cs typeface="Times New Roman" pitchFamily="18" charset="0"/>
              </a:rPr>
              <a:t>Sự</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hình</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thành</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và</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phát</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triển</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của</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công</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tác</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phòng</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không</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nhân</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dân</a:t>
            </a:r>
            <a:endParaRPr lang="en-US" sz="3200" b="1" u="sng" dirty="0">
              <a:solidFill>
                <a:prstClr val="black"/>
              </a:solidFill>
              <a:latin typeface="Times New Roman" pitchFamily="18" charset="0"/>
              <a:cs typeface="Times New Roman" pitchFamily="18" charset="0"/>
            </a:endParaRPr>
          </a:p>
          <a:p>
            <a:r>
              <a:rPr lang="en-US" sz="3200" dirty="0" err="1">
                <a:solidFill>
                  <a:prstClr val="black"/>
                </a:solidFill>
                <a:latin typeface="Times New Roman" pitchFamily="18" charset="0"/>
                <a:cs typeface="Times New Roman" pitchFamily="18" charset="0"/>
              </a:rPr>
              <a:t>Công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phòng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dân</a:t>
            </a:r>
            <a:r>
              <a:rPr lang="en-US" sz="3200" dirty="0">
                <a:solidFill>
                  <a:prstClr val="black"/>
                </a:solidFill>
                <a:latin typeface="Times New Roman" pitchFamily="18" charset="0"/>
                <a:cs typeface="Times New Roman" pitchFamily="18" charset="0"/>
              </a:rPr>
              <a:t> ở </a:t>
            </a:r>
            <a:r>
              <a:rPr lang="en-US" sz="3200" dirty="0" err="1">
                <a:solidFill>
                  <a:prstClr val="black"/>
                </a:solidFill>
                <a:latin typeface="Times New Roman" pitchFamily="18" charset="0"/>
                <a:cs typeface="Times New Roman" pitchFamily="18" charset="0"/>
              </a:rPr>
              <a:t>Việt</a:t>
            </a:r>
            <a:r>
              <a:rPr lang="en-US" sz="3200" dirty="0">
                <a:solidFill>
                  <a:prstClr val="black"/>
                </a:solidFill>
                <a:latin typeface="Times New Roman" pitchFamily="18" charset="0"/>
                <a:cs typeface="Times New Roman" pitchFamily="18" charset="0"/>
              </a:rPr>
              <a:t> Nam </a:t>
            </a:r>
            <a:r>
              <a:rPr lang="en-US" sz="3200" dirty="0" err="1">
                <a:solidFill>
                  <a:prstClr val="black"/>
                </a:solidFill>
                <a:latin typeface="Times New Roman" pitchFamily="18" charset="0"/>
                <a:cs typeface="Times New Roman" pitchFamily="18" charset="0"/>
              </a:rPr>
              <a:t>hình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thành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chống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quốc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Mỹ</a:t>
            </a:r>
            <a:r>
              <a:rPr lang="en-US" sz="3200" dirty="0">
                <a:solidFill>
                  <a:prstClr val="black"/>
                </a:solidFill>
                <a:latin typeface="Times New Roman" pitchFamily="18" charset="0"/>
                <a:cs typeface="Times New Roman" pitchFamily="18" charset="0"/>
              </a:rPr>
              <a:t> (1964 – 1972).</a:t>
            </a:r>
            <a:endParaRPr lang="vi-VN" sz="3200" dirty="0">
              <a:solidFill>
                <a:prstClr val="black"/>
              </a:solidFill>
              <a:cs typeface="Times New Roman" pitchFamily="18" charset="0"/>
            </a:endParaRPr>
          </a:p>
          <a:p>
            <a:r>
              <a:rPr lang="vi-VN" sz="3200" dirty="0">
                <a:solidFill>
                  <a:prstClr val="black"/>
                </a:solidFill>
                <a:cs typeface="Times New Roman" pitchFamily="18" charset="0"/>
              </a:rPr>
              <a:t>- Ngày 20/5/1963 Bộ Chính trị ra chỉ thị đầu tiên về công tác phòng không.</a:t>
            </a:r>
          </a:p>
          <a:p>
            <a:r>
              <a:rPr lang="vi-VN" sz="3200" dirty="0">
                <a:solidFill>
                  <a:prstClr val="black"/>
                </a:solidFill>
                <a:cs typeface="Times New Roman" pitchFamily="18" charset="0"/>
              </a:rPr>
              <a:t>- Ngày 25/7/1963 Chính phủ ra Nghị định số 112/CP về việc tổ chức công tác phòng không</a:t>
            </a:r>
            <a:r>
              <a:rPr lang="vi-VN" sz="3600" dirty="0">
                <a:solidFill>
                  <a:prstClr val="black"/>
                </a:solidFill>
                <a:cs typeface="Times New Roman" pitchFamily="18" charset="0"/>
              </a:rPr>
              <a:t>.</a:t>
            </a:r>
          </a:p>
          <a:p>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69601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circle(in)">
                                      <p:cBhvr>
                                        <p:cTn id="24"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796"/>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4" name="TextBox 3"/>
          <p:cNvSpPr txBox="1"/>
          <p:nvPr/>
        </p:nvSpPr>
        <p:spPr>
          <a:xfrm>
            <a:off x="0" y="400058"/>
            <a:ext cx="9144000" cy="4031873"/>
          </a:xfrm>
          <a:prstGeom prst="rect">
            <a:avLst/>
          </a:prstGeom>
          <a:noFill/>
        </p:spPr>
        <p:txBody>
          <a:bodyPr wrap="square" rtlCol="0">
            <a:spAutoFit/>
          </a:bodyPr>
          <a:lstStyle/>
          <a:p>
            <a:r>
              <a:rPr lang="vi-VN" sz="3200" dirty="0">
                <a:solidFill>
                  <a:prstClr val="black"/>
                </a:solidFill>
              </a:rPr>
              <a:t>- Tháng 01/1964 Bộ Tổng tham mưu QĐND tổ chức hội nghị phòng không miền Bắc lần thứ nhất.</a:t>
            </a:r>
          </a:p>
          <a:p>
            <a:r>
              <a:rPr lang="vi-VN" sz="3200" dirty="0">
                <a:solidFill>
                  <a:prstClr val="black"/>
                </a:solidFill>
              </a:rPr>
              <a:t>- Ngày 23/12/1964 Chính phủ thành lập Uỷ ban phòng không nhân dân Trung ương.</a:t>
            </a:r>
          </a:p>
          <a:p>
            <a:pPr marL="285750" indent="-285750">
              <a:buFontTx/>
              <a:buChar char="-"/>
            </a:pPr>
            <a:r>
              <a:rPr lang="vi-VN" sz="3200" dirty="0">
                <a:solidFill>
                  <a:prstClr val="black"/>
                </a:solidFill>
              </a:rPr>
              <a:t>Nhận rõ âm mưu của địch, ta đã tổ chức vận dụng kết hợp cả 2 hình thức:</a:t>
            </a:r>
          </a:p>
          <a:p>
            <a:r>
              <a:rPr lang="vi-VN" sz="3200" dirty="0">
                <a:solidFill>
                  <a:prstClr val="black"/>
                </a:solidFill>
              </a:rPr>
              <a:t>+ Chủ động sơ tán, phòng tránh.</a:t>
            </a:r>
          </a:p>
          <a:p>
            <a:r>
              <a:rPr lang="vi-VN" sz="3200" dirty="0">
                <a:solidFill>
                  <a:prstClr val="black"/>
                </a:solidFill>
              </a:rPr>
              <a:t>+ Kiên quyết đánh trả tiêu diệt địch.</a:t>
            </a:r>
          </a:p>
        </p:txBody>
      </p:sp>
    </p:spTree>
    <p:extLst>
      <p:ext uri="{BB962C8B-B14F-4D97-AF65-F5344CB8AC3E}">
        <p14:creationId xmlns:p14="http://schemas.microsoft.com/office/powerpoint/2010/main" val="3100743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down)">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792"/>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4" name="TextBox 3"/>
          <p:cNvSpPr txBox="1"/>
          <p:nvPr/>
        </p:nvSpPr>
        <p:spPr>
          <a:xfrm>
            <a:off x="76200" y="298081"/>
            <a:ext cx="9067800" cy="4401205"/>
          </a:xfrm>
          <a:prstGeom prst="rect">
            <a:avLst/>
          </a:prstGeom>
          <a:noFill/>
        </p:spPr>
        <p:txBody>
          <a:bodyPr wrap="square" rtlCol="0">
            <a:spAutoFit/>
          </a:bodyPr>
          <a:lstStyle/>
          <a:p>
            <a:pPr marL="285750" indent="-285750">
              <a:buFont typeface="Arial" charset="0"/>
              <a:buChar char="•"/>
            </a:pPr>
            <a:r>
              <a:rPr lang="en-US" sz="2800" b="1" dirty="0" err="1">
                <a:solidFill>
                  <a:prstClr val="black"/>
                </a:solidFill>
                <a:latin typeface="Times New Roman" pitchFamily="18" charset="0"/>
                <a:cs typeface="Times New Roman" pitchFamily="18" charset="0"/>
              </a:rPr>
              <a:t>Yêu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cầu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nhiệm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vụ</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Phòng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không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mới</a:t>
            </a:r>
            <a:endParaRPr lang="en-US" sz="2800" b="1" dirty="0">
              <a:solidFill>
                <a:prstClr val="black"/>
              </a:solidFill>
              <a:latin typeface="Times New Roman" pitchFamily="18" charset="0"/>
              <a:cs typeface="Times New Roman" pitchFamily="18" charset="0"/>
            </a:endParaRPr>
          </a:p>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nhân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dân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bảo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Tổ</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quốc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nếu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xảy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cuộc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xảy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vũ</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cao</a:t>
            </a:r>
            <a:r>
              <a:rPr lang="en-US" sz="2800" dirty="0">
                <a:solidFill>
                  <a:prstClr val="black"/>
                </a:solidFill>
                <a:latin typeface="Times New Roman" pitchFamily="18" charset="0"/>
                <a:cs typeface="Times New Roman" pitchFamily="18" charset="0"/>
              </a:rPr>
              <a:t>.</a:t>
            </a:r>
          </a:p>
          <a:p>
            <a:pPr marL="285750" indent="-285750">
              <a:buFontTx/>
              <a:buChar char="-"/>
            </a:pPr>
            <a:r>
              <a:rPr lang="vi-VN" sz="2800" dirty="0">
                <a:solidFill>
                  <a:prstClr val="black"/>
                </a:solidFill>
                <a:cs typeface="Times New Roman" pitchFamily="18" charset="0"/>
              </a:rPr>
              <a:t>Mức độ khốc liệt, tàn phá lớn.</a:t>
            </a:r>
            <a:endParaRPr lang="en-US" sz="2800" dirty="0">
              <a:solidFill>
                <a:prstClr val="black"/>
              </a:solidFill>
              <a:latin typeface="Times New Roman" pitchFamily="18" charset="0"/>
              <a:cs typeface="Times New Roman" pitchFamily="18" charset="0"/>
            </a:endParaRPr>
          </a:p>
          <a:p>
            <a:pPr marL="285750" indent="-285750">
              <a:buFontTx/>
              <a:buChar char="-"/>
            </a:pPr>
            <a:r>
              <a:rPr lang="en-US" sz="2800" dirty="0" err="1">
                <a:solidFill>
                  <a:prstClr val="black"/>
                </a:solidFill>
                <a:latin typeface="Times New Roman" pitchFamily="18" charset="0"/>
                <a:cs typeface="Times New Roman" pitchFamily="18" charset="0"/>
              </a:rPr>
              <a:t>Chuyển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tiếp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bình</a:t>
            </a:r>
            <a:r>
              <a:rPr lang="en-US" sz="2800" dirty="0">
                <a:solidFill>
                  <a:prstClr val="black"/>
                </a:solidFill>
                <a:latin typeface="Times New Roman" pitchFamily="18" charset="0"/>
                <a:cs typeface="Times New Roman" pitchFamily="18" charset="0"/>
              </a:rPr>
              <a:t> sang </a:t>
            </a:r>
            <a:r>
              <a:rPr lang="en-US" sz="2800" dirty="0" err="1">
                <a:solidFill>
                  <a:prstClr val="black"/>
                </a:solidFill>
                <a:latin typeface="Times New Roman" pitchFamily="18" charset="0"/>
                <a:cs typeface="Times New Roman" pitchFamily="18" charset="0"/>
              </a:rPr>
              <a:t>thời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nhanh</a:t>
            </a:r>
            <a:r>
              <a:rPr lang="en-US" sz="2800" dirty="0">
                <a:solidFill>
                  <a:prstClr val="black"/>
                </a:solidFill>
                <a:latin typeface="Times New Roman" pitchFamily="18" charset="0"/>
                <a:cs typeface="Times New Roman" pitchFamily="18" charset="0"/>
              </a:rPr>
              <a:t>.</a:t>
            </a:r>
          </a:p>
          <a:p>
            <a:pPr marL="285750" indent="-285750">
              <a:buFontTx/>
              <a:buChar char="-"/>
            </a:pPr>
            <a:r>
              <a:rPr lang="vi-VN" sz="2800" dirty="0">
                <a:solidFill>
                  <a:prstClr val="black"/>
                </a:solidFill>
                <a:cs typeface="Times New Roman" pitchFamily="18" charset="0"/>
              </a:rPr>
              <a:t>Công tác phòng không là một nội dung quan trọng trong xây dựng nền quốc phòng, là một bộ phận của thế trận chiến tranh nhân dân trên mặt trận đất đối không, nhằm thực hiện phòng tránh, đánh trả.</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429735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14350"/>
            <a:ext cx="77724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4600" y="78179"/>
            <a:ext cx="3886200" cy="461665"/>
          </a:xfrm>
          <a:prstGeom prst="rect">
            <a:avLst/>
          </a:prstGeom>
          <a:noFill/>
        </p:spPr>
        <p:txBody>
          <a:bodyPr wrap="square" rtlCol="0">
            <a:spAutoFit/>
          </a:bodyPr>
          <a:lstStyle/>
          <a:p>
            <a:r>
              <a:rPr lang="en-US" sz="2400" dirty="0" err="1">
                <a:solidFill>
                  <a:prstClr val="black"/>
                </a:solidFill>
                <a:latin typeface="Times New Roman" pitchFamily="18" charset="0"/>
                <a:cs typeface="Times New Roman" pitchFamily="18" charset="0"/>
              </a:rPr>
              <a:t>Máy</a:t>
            </a:r>
            <a:r>
              <a:rPr lang="en-US" sz="2400" dirty="0">
                <a:solidFill>
                  <a:prstClr val="black"/>
                </a:solidFill>
                <a:latin typeface="Times New Roman" pitchFamily="18" charset="0"/>
                <a:cs typeface="Times New Roman" pitchFamily="18" charset="0"/>
              </a:rPr>
              <a:t> bay </a:t>
            </a:r>
            <a:r>
              <a:rPr lang="en-US" sz="2400" dirty="0" err="1">
                <a:solidFill>
                  <a:prstClr val="black"/>
                </a:solidFill>
                <a:latin typeface="Times New Roman" pitchFamily="18" charset="0"/>
                <a:cs typeface="Times New Roman" pitchFamily="18" charset="0"/>
              </a:rPr>
              <a:t>chiến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đấu</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09070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28651"/>
            <a:ext cx="83820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07792" y="24095"/>
            <a:ext cx="3581400" cy="523220"/>
          </a:xfrm>
          <a:prstGeom prst="rect">
            <a:avLst/>
          </a:prstGeom>
          <a:noFill/>
        </p:spPr>
        <p:txBody>
          <a:bodyPr wrap="square" rtlCol="0">
            <a:spAutoFit/>
          </a:bodyPr>
          <a:lstStyle/>
          <a:p>
            <a:r>
              <a:rPr lang="en-US" sz="2800" dirty="0" err="1">
                <a:solidFill>
                  <a:prstClr val="black"/>
                </a:solidFill>
                <a:latin typeface="Times New Roman" pitchFamily="18" charset="0"/>
                <a:cs typeface="Times New Roman" pitchFamily="18" charset="0"/>
              </a:rPr>
              <a:t>Tên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lửa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đạo</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8921067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62200" y="9294"/>
            <a:ext cx="4800600" cy="461665"/>
          </a:xfrm>
          <a:prstGeom prst="rect">
            <a:avLst/>
          </a:prstGeom>
          <a:noFill/>
        </p:spPr>
        <p:txBody>
          <a:bodyPr wrap="square" rtlCol="0">
            <a:spAutoFit/>
          </a:bodyPr>
          <a:lstStyle/>
          <a:p>
            <a:r>
              <a:rPr lang="en-US" sz="2400" dirty="0" err="1">
                <a:solidFill>
                  <a:prstClr val="black"/>
                </a:solidFill>
                <a:latin typeface="Times New Roman" pitchFamily="18" charset="0"/>
                <a:cs typeface="Times New Roman" pitchFamily="18" charset="0"/>
              </a:rPr>
              <a:t>Tổ</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hợp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lửa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phòng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không</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062804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12160"/>
            <a:ext cx="2667000" cy="369332"/>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 THPT </a:t>
            </a:r>
            <a:r>
              <a:rPr lang="en-US" dirty="0" err="1">
                <a:solidFill>
                  <a:srgbClr val="FF0000"/>
                </a:solidFill>
                <a:latin typeface="Times New Roman" pitchFamily="18" charset="0"/>
                <a:cs typeface="Times New Roman" pitchFamily="18" charset="0"/>
              </a:rPr>
              <a:t>Phú</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Hòa</a:t>
            </a:r>
            <a:endParaRPr lang="en-US" dirty="0">
              <a:solidFill>
                <a:srgbClr val="FF0000"/>
              </a:solidFill>
              <a:latin typeface="Times New Roman" pitchFamily="18" charset="0"/>
              <a:cs typeface="Times New Roman" pitchFamily="18" charset="0"/>
            </a:endParaRPr>
          </a:p>
        </p:txBody>
      </p:sp>
      <p:sp>
        <p:nvSpPr>
          <p:cNvPr id="3" name="TextBox 2"/>
          <p:cNvSpPr txBox="1"/>
          <p:nvPr/>
        </p:nvSpPr>
        <p:spPr>
          <a:xfrm>
            <a:off x="6858000" y="4866763"/>
            <a:ext cx="2286000" cy="307777"/>
          </a:xfrm>
          <a:prstGeom prst="rect">
            <a:avLst/>
          </a:prstGeom>
          <a:noFill/>
        </p:spPr>
        <p:txBody>
          <a:bodyPr wrap="square" rtlCol="0">
            <a:spAutoFit/>
          </a:bodyPr>
          <a:lstStyle/>
          <a:p>
            <a:r>
              <a:rPr lang="en-US" sz="1400" i="1" dirty="0" err="1">
                <a:solidFill>
                  <a:prstClr val="black"/>
                </a:solidFill>
                <a:latin typeface="Times New Roman" pitchFamily="18" charset="0"/>
                <a:cs typeface="Times New Roman" pitchFamily="18" charset="0"/>
              </a:rPr>
              <a:t>Đặng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Thanh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Hải</a:t>
            </a:r>
            <a:endParaRPr lang="en-US" sz="1400" i="1" dirty="0">
              <a:solidFill>
                <a:prstClr val="black"/>
              </a:solidFill>
              <a:latin typeface="Times New Roman" pitchFamily="18" charset="0"/>
              <a:cs typeface="Times New Roman" pitchFamily="18" charset="0"/>
            </a:endParaRPr>
          </a:p>
        </p:txBody>
      </p:sp>
      <p:sp>
        <p:nvSpPr>
          <p:cNvPr id="6" name="TextBox 5"/>
          <p:cNvSpPr txBox="1"/>
          <p:nvPr/>
        </p:nvSpPr>
        <p:spPr>
          <a:xfrm>
            <a:off x="381000" y="298052"/>
            <a:ext cx="8686800" cy="1384995"/>
          </a:xfrm>
          <a:prstGeom prst="rect">
            <a:avLst/>
          </a:prstGeom>
          <a:noFill/>
        </p:spPr>
        <p:txBody>
          <a:bodyPr wrap="square" rtlCol="0">
            <a:spAutoFit/>
          </a:bodyPr>
          <a:lstStyle/>
          <a:p>
            <a:r>
              <a:rPr lang="vi-VN" sz="2800" b="1" dirty="0">
                <a:solidFill>
                  <a:srgbClr val="FF0000"/>
                </a:solidFill>
              </a:rPr>
              <a:t>II. MỘT SỐ VẤN ĐỀ CƠ BẢN VỀ CÔNG TÁC PHÒNG KHÔNG NHÂN DÂN TRONG TÌNH HÌNH MỚI</a:t>
            </a:r>
            <a:endParaRPr lang="en-US" sz="2800" b="1" dirty="0">
              <a:solidFill>
                <a:srgbClr val="FF0000"/>
              </a:solidFill>
            </a:endParaRPr>
          </a:p>
        </p:txBody>
      </p:sp>
      <p:sp>
        <p:nvSpPr>
          <p:cNvPr id="8" name="TextBox 7"/>
          <p:cNvSpPr txBox="1"/>
          <p:nvPr/>
        </p:nvSpPr>
        <p:spPr>
          <a:xfrm>
            <a:off x="533400" y="1428954"/>
            <a:ext cx="8153400" cy="3693319"/>
          </a:xfrm>
          <a:prstGeom prst="rect">
            <a:avLst/>
          </a:prstGeom>
          <a:noFill/>
        </p:spPr>
        <p:txBody>
          <a:bodyPr wrap="square" rtlCol="0">
            <a:spAutoFit/>
          </a:bodyPr>
          <a:lstStyle/>
          <a:p>
            <a:pPr marL="342900" indent="-342900">
              <a:buFontTx/>
              <a:buAutoNum type="arabicPeriod"/>
            </a:pPr>
            <a:r>
              <a:rPr lang="vi-VN" sz="3600" b="1" u="sng" dirty="0">
                <a:solidFill>
                  <a:prstClr val="black"/>
                </a:solidFill>
              </a:rPr>
              <a:t>Xu hướng phát triển của tiến công hoả lực</a:t>
            </a:r>
            <a:endParaRPr lang="en-US" sz="3600" b="1" u="sng" dirty="0">
              <a:solidFill>
                <a:prstClr val="black"/>
              </a:solidFill>
            </a:endParaRPr>
          </a:p>
          <a:p>
            <a:r>
              <a:rPr lang="en-US" sz="3600" b="1" dirty="0">
                <a:solidFill>
                  <a:prstClr val="black"/>
                </a:solidFill>
                <a:latin typeface="Times New Roman" pitchFamily="18" charset="0"/>
                <a:cs typeface="Times New Roman" pitchFamily="18" charset="0"/>
              </a:rPr>
              <a:t>    a. </a:t>
            </a:r>
            <a:r>
              <a:rPr lang="en-US" sz="3600" b="1" dirty="0" err="1">
                <a:solidFill>
                  <a:prstClr val="black"/>
                </a:solidFill>
                <a:latin typeface="Times New Roman" pitchFamily="18" charset="0"/>
                <a:cs typeface="Times New Roman" pitchFamily="18" charset="0"/>
              </a:rPr>
              <a:t>Phát</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triển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về</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vũ</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khí</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trang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bị</a:t>
            </a:r>
            <a:r>
              <a:rPr lang="en-US" sz="3600" b="1" dirty="0">
                <a:solidFill>
                  <a:prstClr val="black"/>
                </a:solidFill>
                <a:latin typeface="Times New Roman" pitchFamily="18" charset="0"/>
                <a:cs typeface="Times New Roman" pitchFamily="18" charset="0"/>
              </a:rPr>
              <a:t>:</a:t>
            </a:r>
          </a:p>
          <a:p>
            <a:r>
              <a:rPr lang="vi-VN" sz="3600" dirty="0">
                <a:solidFill>
                  <a:prstClr val="black"/>
                </a:solidFill>
              </a:rPr>
              <a:t>- Đa năng, tầm xa, tác chiến điện tử mạnh.</a:t>
            </a:r>
          </a:p>
          <a:p>
            <a:r>
              <a:rPr lang="vi-VN" sz="3600" dirty="0">
                <a:solidFill>
                  <a:prstClr val="black"/>
                </a:solidFill>
              </a:rPr>
              <a:t>- Tàng hình, hệ thống điều khiển hiện đại.</a:t>
            </a:r>
          </a:p>
          <a:p>
            <a:r>
              <a:rPr lang="vi-VN" sz="3600" dirty="0">
                <a:solidFill>
                  <a:prstClr val="black"/>
                </a:solidFill>
              </a:rPr>
              <a:t>- Độ chính xác cao, sức công phá mạnh.</a:t>
            </a:r>
          </a:p>
          <a:p>
            <a:endParaRPr lang="en-US" dirty="0">
              <a:solidFill>
                <a:prstClr val="black"/>
              </a:solidFill>
            </a:endParaRPr>
          </a:p>
        </p:txBody>
      </p:sp>
    </p:spTree>
    <p:extLst>
      <p:ext uri="{BB962C8B-B14F-4D97-AF65-F5344CB8AC3E}">
        <p14:creationId xmlns:p14="http://schemas.microsoft.com/office/powerpoint/2010/main" val="3349655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000"/>
                                        <p:tgtEl>
                                          <p:spTgt spid="8">
                                            <p:txEl>
                                              <p:pRg st="1" end="1"/>
                                            </p:txEl>
                                          </p:spTgt>
                                        </p:tgtEl>
                                      </p:cBhvr>
                                    </p:animEffect>
                                    <p:anim calcmode="lin" valueType="num">
                                      <p:cBhvr>
                                        <p:cTn id="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circle(in)">
                                      <p:cBhvr>
                                        <p:cTn id="27" dur="2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1000"/>
                                        <p:tgtEl>
                                          <p:spTgt spid="8">
                                            <p:txEl>
                                              <p:pRg st="3" end="3"/>
                                            </p:txEl>
                                          </p:spTgt>
                                        </p:tgtEl>
                                      </p:cBhvr>
                                    </p:animEffect>
                                    <p:anim calcmode="lin" valueType="num">
                                      <p:cBhvr>
                                        <p:cTn id="3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fade">
                                      <p:cBhvr>
                                        <p:cTn id="39" dur="1000"/>
                                        <p:tgtEl>
                                          <p:spTgt spid="8">
                                            <p:txEl>
                                              <p:pRg st="4" end="4"/>
                                            </p:txEl>
                                          </p:spTgt>
                                        </p:tgtEl>
                                      </p:cBhvr>
                                    </p:animEffect>
                                    <p:anim calcmode="lin" valueType="num">
                                      <p:cBhvr>
                                        <p:cTn id="4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1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865</Words>
  <Application>Microsoft Office PowerPoint</Application>
  <PresentationFormat>On-screen Show (16:9)</PresentationFormat>
  <Paragraphs>79</Paragraphs>
  <Slides>19</Slides>
  <Notes>1</Notes>
  <HiddenSlides>0</HiddenSlides>
  <MMClips>0</MMClips>
  <ScaleCrop>false</ScaleCrop>
  <HeadingPairs>
    <vt:vector size="4" baseType="variant">
      <vt:variant>
        <vt:lpstr>Theme</vt:lpstr>
      </vt:variant>
      <vt:variant>
        <vt:i4>19</vt:i4>
      </vt:variant>
      <vt:variant>
        <vt:lpstr>Slide Titles</vt:lpstr>
      </vt:variant>
      <vt:variant>
        <vt:i4>19</vt:i4>
      </vt:variant>
    </vt:vector>
  </HeadingPairs>
  <TitlesOfParts>
    <vt:vector size="38" baseType="lpstr">
      <vt:lpstr>Flow</vt:lpstr>
      <vt:lpstr>1_Flow</vt:lpstr>
      <vt:lpstr>2_Flow</vt:lpstr>
      <vt:lpstr>3_Flow</vt:lpstr>
      <vt:lpstr>4_Flow</vt:lpstr>
      <vt:lpstr>5_Flow</vt:lpstr>
      <vt:lpstr>6_Flow</vt:lpstr>
      <vt:lpstr>7_Flow</vt:lpstr>
      <vt:lpstr>8_Flow</vt:lpstr>
      <vt:lpstr>9_Flow</vt:lpstr>
      <vt:lpstr>10_Flow</vt:lpstr>
      <vt:lpstr>11_Flow</vt:lpstr>
      <vt:lpstr>12_Flow</vt:lpstr>
      <vt:lpstr>13_Flow</vt:lpstr>
      <vt:lpstr>14_Flow</vt:lpstr>
      <vt:lpstr>15_Flow</vt:lpstr>
      <vt:lpstr>16_Flow</vt:lpstr>
      <vt:lpstr>17_Flow</vt:lpstr>
      <vt:lpstr>18_Flow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HAI</dc:creator>
  <cp:lastModifiedBy>THANH HAI</cp:lastModifiedBy>
  <cp:revision>3</cp:revision>
  <dcterms:created xsi:type="dcterms:W3CDTF">2021-10-27T01:04:58Z</dcterms:created>
  <dcterms:modified xsi:type="dcterms:W3CDTF">2021-10-27T01:46:31Z</dcterms:modified>
</cp:coreProperties>
</file>